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1" r:id="rId3"/>
    <p:sldMasterId id="214748371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Economica"/>
      <p:regular r:id="rId21"/>
      <p:bold r:id="rId22"/>
      <p:italic r:id="rId23"/>
      <p:boldItalic r:id="rId24"/>
    </p:embeddedFont>
    <p:embeddedFont>
      <p:font typeface="Merriweather Light"/>
      <p:regular r:id="rId25"/>
      <p:bold r:id="rId26"/>
      <p:italic r:id="rId27"/>
      <p:boldItalic r:id="rId28"/>
    </p:embeddedFont>
    <p:embeddedFont>
      <p:font typeface="Playfair Display"/>
      <p:regular r:id="rId29"/>
      <p:bold r:id="rId30"/>
      <p:italic r:id="rId31"/>
      <p:boldItalic r:id="rId32"/>
    </p:embeddedFont>
    <p:embeddedFont>
      <p:font typeface="Montserrat"/>
      <p:regular r:id="rId33"/>
      <p:bold r:id="rId34"/>
      <p:italic r:id="rId35"/>
      <p:boldItalic r:id="rId36"/>
    </p:embeddedFont>
    <p:embeddedFont>
      <p:font typeface="Open Sans SemiBold"/>
      <p:regular r:id="rId37"/>
      <p:bold r:id="rId38"/>
      <p:italic r:id="rId39"/>
      <p:boldItalic r:id="rId40"/>
    </p:embeddedFont>
    <p:embeddedFont>
      <p:font typeface="Vidaloka"/>
      <p:regular r:id="rId41"/>
    </p:embeddedFont>
    <p:embeddedFont>
      <p:font typeface="Russo One"/>
      <p:regular r:id="rId42"/>
    </p:embeddedFont>
    <p:embeddedFont>
      <p:font typeface="Mako"/>
      <p:regular r:id="rId43"/>
    </p:embeddedFont>
    <p:embeddedFont>
      <p:font typeface="Crimson Text"/>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SemiBold-boldItalic.fntdata"/><Relationship Id="rId42" Type="http://schemas.openxmlformats.org/officeDocument/2006/relationships/font" Target="fonts/RussoOne-regular.fntdata"/><Relationship Id="rId41" Type="http://schemas.openxmlformats.org/officeDocument/2006/relationships/font" Target="fonts/Vidaloka-regular.fntdata"/><Relationship Id="rId44" Type="http://schemas.openxmlformats.org/officeDocument/2006/relationships/font" Target="fonts/CrimsonText-regular.fntdata"/><Relationship Id="rId43" Type="http://schemas.openxmlformats.org/officeDocument/2006/relationships/font" Target="fonts/Mako-regular.fntdata"/><Relationship Id="rId46" Type="http://schemas.openxmlformats.org/officeDocument/2006/relationships/font" Target="fonts/CrimsonText-italic.fntdata"/><Relationship Id="rId45" Type="http://schemas.openxmlformats.org/officeDocument/2006/relationships/font" Target="fonts/CrimsonText-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OpenSans-regular.fntdata"/><Relationship Id="rId47" Type="http://schemas.openxmlformats.org/officeDocument/2006/relationships/font" Target="fonts/CrimsonText-boldItalic.fntdata"/><Relationship Id="rId49"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italic.fntdata"/><Relationship Id="rId30" Type="http://schemas.openxmlformats.org/officeDocument/2006/relationships/font" Target="fonts/PlayfairDisplay-bold.fntdata"/><Relationship Id="rId33" Type="http://schemas.openxmlformats.org/officeDocument/2006/relationships/font" Target="fonts/Montserrat-regular.fntdata"/><Relationship Id="rId32" Type="http://schemas.openxmlformats.org/officeDocument/2006/relationships/font" Target="fonts/PlayfairDisplay-boldItalic.fntdata"/><Relationship Id="rId35" Type="http://schemas.openxmlformats.org/officeDocument/2006/relationships/font" Target="fonts/Montserrat-italic.fntdata"/><Relationship Id="rId34" Type="http://schemas.openxmlformats.org/officeDocument/2006/relationships/font" Target="fonts/Montserrat-bold.fntdata"/><Relationship Id="rId37" Type="http://schemas.openxmlformats.org/officeDocument/2006/relationships/font" Target="fonts/OpenSansSemiBold-regular.fntdata"/><Relationship Id="rId36" Type="http://schemas.openxmlformats.org/officeDocument/2006/relationships/font" Target="fonts/Montserrat-boldItalic.fntdata"/><Relationship Id="rId39" Type="http://schemas.openxmlformats.org/officeDocument/2006/relationships/font" Target="fonts/OpenSansSemiBold-italic.fntdata"/><Relationship Id="rId38" Type="http://schemas.openxmlformats.org/officeDocument/2006/relationships/font" Target="fonts/OpenSansSemiBold-bold.fntdata"/><Relationship Id="rId20" Type="http://schemas.openxmlformats.org/officeDocument/2006/relationships/slide" Target="slides/slide15.xml"/><Relationship Id="rId22" Type="http://schemas.openxmlformats.org/officeDocument/2006/relationships/font" Target="fonts/Economica-bold.fntdata"/><Relationship Id="rId21" Type="http://schemas.openxmlformats.org/officeDocument/2006/relationships/font" Target="fonts/Economica-regular.fntdata"/><Relationship Id="rId24" Type="http://schemas.openxmlformats.org/officeDocument/2006/relationships/font" Target="fonts/Economica-boldItalic.fntdata"/><Relationship Id="rId23" Type="http://schemas.openxmlformats.org/officeDocument/2006/relationships/font" Target="fonts/Economica-italic.fntdata"/><Relationship Id="rId26" Type="http://schemas.openxmlformats.org/officeDocument/2006/relationships/font" Target="fonts/MerriweatherLight-bold.fntdata"/><Relationship Id="rId25" Type="http://schemas.openxmlformats.org/officeDocument/2006/relationships/font" Target="fonts/MerriweatherLight-regular.fntdata"/><Relationship Id="rId28" Type="http://schemas.openxmlformats.org/officeDocument/2006/relationships/font" Target="fonts/MerriweatherLight-boldItalic.fntdata"/><Relationship Id="rId27" Type="http://schemas.openxmlformats.org/officeDocument/2006/relationships/font" Target="fonts/MerriweatherLight-italic.fntdata"/><Relationship Id="rId29" Type="http://schemas.openxmlformats.org/officeDocument/2006/relationships/font" Target="fonts/PlayfairDisplay-regular.fntdata"/><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bebd63c4e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bebd63c4e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Good evening everyone! (annyeonghaseyo)! We are Ming Yang, Michelle, Ethan, and Hannie! Let me ask you, are you a sucker for heart-fluttering romances, tear-jerking melodramas, and jaw-dropping plot twists? If you are, sit back and relax as we uncover the facts behind fantasy by dissecting the captivating world of kdramas.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bef7e55af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bef7e55af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bef7e55af3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bef7e55af3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bef7e55af3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bef7e55af3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bef7e55af3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bef7e55af3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8ef13f0b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8ef13f0b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bef7e55af3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bef7e55af3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bebd63c4ec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bebd63c4ec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bebd63c4e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bebd63c4e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Our dataset is obtained from kaggle which has information of the top 250 kdramas for the past 20 years together with other information such as genre, actors, directors, length of episodes and many more. We also mainly used python and r to do our data analysis and visualizations.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6a9ffbc2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6a9ffbc2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you can tell from the graph below from the pre-2010s to 2022, there is definitely an increase in the popularity of kdramas.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6acff5af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6acff5af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 tidal wave of drama madness started in the 2010s as we are swept off our feet by the epic love story of “Heir” starring Lee Min Ho and Park Shin Hye or the unforgettable chemistry between Park Seo Joon and Park Min Young in “what’s wrong with secretary kim?”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6acff5af3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6acff5af3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And BAM! It’s the 2020s! Who can forget the crazy love story in “Crash Landing on You” or the gripping storyline in “Itaewon Class”? With their captivating storylines and charming oppas, it is no wonder kdramas are gaining popularity over the years. That brings us to the next topic, what are people’s favourite genre?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bef7e55af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bef7e55af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this word cloud, we can see that the top three genres are romance, drama and mystery. From star-crossed lovers to </a:t>
            </a:r>
            <a:r>
              <a:rPr lang="en"/>
              <a:t>enemies</a:t>
            </a:r>
            <a:r>
              <a:rPr lang="en"/>
              <a:t> to lovers, kdramas often leave us swooning. But wait, the drama unfolds with family feuds or corporate power struggles, spicing things up and leaving us glued to the screen. What about mystery? I mean who can resist the twists and turns that keep us on the edge of our seats?</a:t>
            </a:r>
            <a:endParaRPr/>
          </a:p>
          <a:p>
            <a:pPr indent="0" lvl="0" marL="0" rtl="0" algn="l">
              <a:spcBef>
                <a:spcPts val="0"/>
              </a:spcBef>
              <a:spcAft>
                <a:spcPts val="0"/>
              </a:spcAft>
              <a:buNone/>
            </a:pPr>
            <a:r>
              <a:rPr lang="en"/>
              <a:t>So, what is it about romance, drama, and mystery that captivates us so deeply? Perhaps it's the universal themes they explore – love, betrayal, redemption, and the triumph of the human spirit. Or maybe it's the characters – flawed, complex, and utterly relatable – who remind us of ourselves, our dreams, and our deepest desires.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bef7e55af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bef7e55af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bef7e55af3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bef7e55af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34" name="Google Shape;134;p1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1" name="Google Shape;141;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3" name="Google Shape;143;p1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4" name="Google Shape;144;p1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5" name="Google Shape;145;p1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0"/>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49" name="Google Shape;149;p2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1" name="Google Shape;151;p20"/>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0"/>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3" name="Google Shape;153;p20"/>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1" name="Google Shape;161;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3" name="Google Shape;163;p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4" name="Google Shape;164;p2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5" name="Google Shape;165;p2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66" name="Google Shape;166;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0" name="Google Shape;170;p23"/>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2" name="Google Shape;172;p23"/>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4" name="Google Shape;174;p23"/>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3"/>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3"/>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8" name="Google Shape;178;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2" name="Google Shape;182;p2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3" name="Google Shape;183;p2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84" name="Google Shape;184;p24"/>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9" name="Google Shape;189;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0" name="Google Shape;190;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1" name="Google Shape;191;p2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95" name="Google Shape;195;p26"/>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8" name="Google Shape;198;p26"/>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2" name="Google Shape;202;p27"/>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5" name="Google Shape;205;p2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6" name="Google Shape;206;p2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7" name="Google Shape;207;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8" name="Google Shape;208;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3" name="Google Shape;213;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4" name="Google Shape;214;p2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1" name="Google Shape;221;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2" name="Google Shape;222;p2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3" name="Google Shape;223;p2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7" name="Google Shape;227;p3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3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3" name="Google Shape;233;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 name="Google Shape;244;p3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6" name="Google Shape;246;p3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9" name="Google Shape;24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0" name="Google Shape;250;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32"/>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7" name="Google Shape;257;p32"/>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9" name="Google Shape;259;p32"/>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2"/>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2"/>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7" name="Google Shape;267;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3" name="Google Shape;27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33"/>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3"/>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1" name="Google Shape;281;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2" name="Google Shape;282;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3" name="Google Shape;283;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0" name="Google Shape;290;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1" name="Google Shape;291;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5" name="Google Shape;295;p35"/>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7" name="Google Shape;297;p35"/>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9" name="Google Shape;299;p35"/>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3" name="Google Shape;30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9" name="Google Shape;309;p36"/>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3" name="Google Shape;313;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4" name="Google Shape;314;p3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7" name="Google Shape;317;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8" name="Google Shape;318;p3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19" name="Google Shape;319;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0" name="Google Shape;320;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1" name="Google Shape;321;p3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2" name="Google Shape;322;p37"/>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4" name="Google Shape;324;p37"/>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5" name="Google Shape;325;p37"/>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6" name="Google Shape;326;p37"/>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7" name="Google Shape;327;p37"/>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8" name="Google Shape;328;p37"/>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7"/>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7"/>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7"/>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4" name="Google Shape;344;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8" name="Google Shape;348;p3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 name="Google Shape;350;p3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3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6" name="Google Shape;356;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9" name="Google Shape;359;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0" name="Google Shape;360;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1" name="Google Shape;361;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2" name="Google Shape;362;p4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3" name="Google Shape;363;p4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64" name="Google Shape;364;p4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4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6" name="Google Shape;376;p41"/>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9" name="Google Shape;379;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42"/>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42"/>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8" name="Google Shape;388;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9" name="Google Shape;389;p4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0" name="Google Shape;390;p4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1" name="Google Shape;391;p4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2" name="Google Shape;392;p42"/>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4" name="Google Shape;404;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9" name="Google Shape;409;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3" name="Google Shape;413;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4" name="Google Shape;414;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5" name="Google Shape;415;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6" name="Google Shape;416;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7" name="Google Shape;417;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18" name="Google Shape;418;p46"/>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0" name="Google Shape;420;p46"/>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47"/>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8" name="Google Shape;428;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3" name="Google Shape;433;p48"/>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5" name="Google Shape;435;p48"/>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8" name="Google Shape;438;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9" name="Google Shape;439;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0" name="Google Shape;440;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6" name="Google Shape;446;p49"/>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7" name="Google Shape;447;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49"/>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5" name="Google Shape;455;p5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6" name="Google Shape;456;p51"/>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3" name="Google Shape;463;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4" name="Google Shape;464;p5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5" name="Google Shape;465;p5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6" name="Google Shape;466;p5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7" name="Google Shape;467;p5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72" name="Shape 472"/>
        <p:cNvGrpSpPr/>
        <p:nvPr/>
      </p:nvGrpSpPr>
      <p:grpSpPr>
        <a:xfrm>
          <a:off x="0" y="0"/>
          <a:ext cx="0" cy="0"/>
          <a:chOff x="0" y="0"/>
          <a:chExt cx="0" cy="0"/>
        </a:xfrm>
      </p:grpSpPr>
      <p:sp>
        <p:nvSpPr>
          <p:cNvPr id="473" name="Google Shape;473;p55"/>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474" name="Google Shape;474;p55"/>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475" name="Google Shape;475;p55"/>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476" name="Google Shape;476;p55"/>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477" name="Google Shape;477;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8" name="Shape 478"/>
        <p:cNvGrpSpPr/>
        <p:nvPr/>
      </p:nvGrpSpPr>
      <p:grpSpPr>
        <a:xfrm>
          <a:off x="0" y="0"/>
          <a:ext cx="0" cy="0"/>
          <a:chOff x="0" y="0"/>
          <a:chExt cx="0" cy="0"/>
        </a:xfrm>
      </p:grpSpPr>
      <p:sp>
        <p:nvSpPr>
          <p:cNvPr id="479" name="Google Shape;479;p56"/>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480" name="Google Shape;480;p56"/>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481" name="Google Shape;481;p56"/>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482" name="Google Shape;482;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3" name="Shape 483"/>
        <p:cNvGrpSpPr/>
        <p:nvPr/>
      </p:nvGrpSpPr>
      <p:grpSpPr>
        <a:xfrm>
          <a:off x="0" y="0"/>
          <a:ext cx="0" cy="0"/>
          <a:chOff x="0" y="0"/>
          <a:chExt cx="0" cy="0"/>
        </a:xfrm>
      </p:grpSpPr>
      <p:sp>
        <p:nvSpPr>
          <p:cNvPr id="484" name="Google Shape;484;p57"/>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486" name="Google Shape;486;p5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87" name="Google Shape;487;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8" name="Shape 488"/>
        <p:cNvGrpSpPr/>
        <p:nvPr/>
      </p:nvGrpSpPr>
      <p:grpSpPr>
        <a:xfrm>
          <a:off x="0" y="0"/>
          <a:ext cx="0" cy="0"/>
          <a:chOff x="0" y="0"/>
          <a:chExt cx="0" cy="0"/>
        </a:xfrm>
      </p:grpSpPr>
      <p:sp>
        <p:nvSpPr>
          <p:cNvPr id="489" name="Google Shape;489;p5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490" name="Google Shape;490;p58"/>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91" name="Google Shape;491;p58"/>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92" name="Google Shape;492;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3" name="Shape 493"/>
        <p:cNvGrpSpPr/>
        <p:nvPr/>
      </p:nvGrpSpPr>
      <p:grpSpPr>
        <a:xfrm>
          <a:off x="0" y="0"/>
          <a:ext cx="0" cy="0"/>
          <a:chOff x="0" y="0"/>
          <a:chExt cx="0" cy="0"/>
        </a:xfrm>
      </p:grpSpPr>
      <p:sp>
        <p:nvSpPr>
          <p:cNvPr id="494" name="Google Shape;494;p5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495" name="Google Shape;495;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6" name="Shape 496"/>
        <p:cNvGrpSpPr/>
        <p:nvPr/>
      </p:nvGrpSpPr>
      <p:grpSpPr>
        <a:xfrm>
          <a:off x="0" y="0"/>
          <a:ext cx="0" cy="0"/>
          <a:chOff x="0" y="0"/>
          <a:chExt cx="0" cy="0"/>
        </a:xfrm>
      </p:grpSpPr>
      <p:sp>
        <p:nvSpPr>
          <p:cNvPr id="497" name="Google Shape;497;p6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98" name="Google Shape;498;p60"/>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99" name="Google Shape;499;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0" name="Shape 500"/>
        <p:cNvGrpSpPr/>
        <p:nvPr/>
      </p:nvGrpSpPr>
      <p:grpSpPr>
        <a:xfrm>
          <a:off x="0" y="0"/>
          <a:ext cx="0" cy="0"/>
          <a:chOff x="0" y="0"/>
          <a:chExt cx="0" cy="0"/>
        </a:xfrm>
      </p:grpSpPr>
      <p:sp>
        <p:nvSpPr>
          <p:cNvPr id="501" name="Google Shape;501;p6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1"/>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03" name="Google Shape;503;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4" name="Shape 504"/>
        <p:cNvGrpSpPr/>
        <p:nvPr/>
      </p:nvGrpSpPr>
      <p:grpSpPr>
        <a:xfrm>
          <a:off x="0" y="0"/>
          <a:ext cx="0" cy="0"/>
          <a:chOff x="0" y="0"/>
          <a:chExt cx="0" cy="0"/>
        </a:xfrm>
      </p:grpSpPr>
      <p:sp>
        <p:nvSpPr>
          <p:cNvPr id="505" name="Google Shape;505;p62"/>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 name="Google Shape;506;p62"/>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07" name="Google Shape;507;p62"/>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4200"/>
              <a:buNone/>
              <a:defRPr>
                <a:solidFill>
                  <a:schemeClr val="lt2"/>
                </a:solidFill>
              </a:defRPr>
            </a:lvl1pPr>
            <a:lvl2pPr lvl="1" rtl="0" algn="ctr">
              <a:spcBef>
                <a:spcPts val="0"/>
              </a:spcBef>
              <a:spcAft>
                <a:spcPts val="0"/>
              </a:spcAft>
              <a:buClr>
                <a:schemeClr val="lt2"/>
              </a:buClr>
              <a:buSzPts val="4200"/>
              <a:buNone/>
              <a:defRPr>
                <a:solidFill>
                  <a:schemeClr val="lt2"/>
                </a:solidFill>
              </a:defRPr>
            </a:lvl2pPr>
            <a:lvl3pPr lvl="2" rtl="0" algn="ctr">
              <a:spcBef>
                <a:spcPts val="0"/>
              </a:spcBef>
              <a:spcAft>
                <a:spcPts val="0"/>
              </a:spcAft>
              <a:buClr>
                <a:schemeClr val="lt2"/>
              </a:buClr>
              <a:buSzPts val="4200"/>
              <a:buNone/>
              <a:defRPr>
                <a:solidFill>
                  <a:schemeClr val="lt2"/>
                </a:solidFill>
              </a:defRPr>
            </a:lvl3pPr>
            <a:lvl4pPr lvl="3" rtl="0" algn="ctr">
              <a:spcBef>
                <a:spcPts val="0"/>
              </a:spcBef>
              <a:spcAft>
                <a:spcPts val="0"/>
              </a:spcAft>
              <a:buClr>
                <a:schemeClr val="lt2"/>
              </a:buClr>
              <a:buSzPts val="4200"/>
              <a:buNone/>
              <a:defRPr>
                <a:solidFill>
                  <a:schemeClr val="lt2"/>
                </a:solidFill>
              </a:defRPr>
            </a:lvl4pPr>
            <a:lvl5pPr lvl="4" rtl="0" algn="ctr">
              <a:spcBef>
                <a:spcPts val="0"/>
              </a:spcBef>
              <a:spcAft>
                <a:spcPts val="0"/>
              </a:spcAft>
              <a:buClr>
                <a:schemeClr val="lt2"/>
              </a:buClr>
              <a:buSzPts val="4200"/>
              <a:buNone/>
              <a:defRPr>
                <a:solidFill>
                  <a:schemeClr val="lt2"/>
                </a:solidFill>
              </a:defRPr>
            </a:lvl5pPr>
            <a:lvl6pPr lvl="5" rtl="0" algn="ctr">
              <a:spcBef>
                <a:spcPts val="0"/>
              </a:spcBef>
              <a:spcAft>
                <a:spcPts val="0"/>
              </a:spcAft>
              <a:buClr>
                <a:schemeClr val="lt2"/>
              </a:buClr>
              <a:buSzPts val="4200"/>
              <a:buNone/>
              <a:defRPr>
                <a:solidFill>
                  <a:schemeClr val="lt2"/>
                </a:solidFill>
              </a:defRPr>
            </a:lvl6pPr>
            <a:lvl7pPr lvl="6" rtl="0" algn="ctr">
              <a:spcBef>
                <a:spcPts val="0"/>
              </a:spcBef>
              <a:spcAft>
                <a:spcPts val="0"/>
              </a:spcAft>
              <a:buClr>
                <a:schemeClr val="lt2"/>
              </a:buClr>
              <a:buSzPts val="4200"/>
              <a:buNone/>
              <a:defRPr>
                <a:solidFill>
                  <a:schemeClr val="lt2"/>
                </a:solidFill>
              </a:defRPr>
            </a:lvl7pPr>
            <a:lvl8pPr lvl="7" rtl="0" algn="ctr">
              <a:spcBef>
                <a:spcPts val="0"/>
              </a:spcBef>
              <a:spcAft>
                <a:spcPts val="0"/>
              </a:spcAft>
              <a:buClr>
                <a:schemeClr val="lt2"/>
              </a:buClr>
              <a:buSzPts val="4200"/>
              <a:buNone/>
              <a:defRPr>
                <a:solidFill>
                  <a:schemeClr val="lt2"/>
                </a:solidFill>
              </a:defRPr>
            </a:lvl8pPr>
            <a:lvl9pPr lvl="8" rtl="0" algn="ctr">
              <a:spcBef>
                <a:spcPts val="0"/>
              </a:spcBef>
              <a:spcAft>
                <a:spcPts val="0"/>
              </a:spcAft>
              <a:buClr>
                <a:schemeClr val="lt2"/>
              </a:buClr>
              <a:buSzPts val="4200"/>
              <a:buNone/>
              <a:defRPr>
                <a:solidFill>
                  <a:schemeClr val="lt2"/>
                </a:solidFill>
              </a:defRPr>
            </a:lvl9pPr>
          </a:lstStyle>
          <a:p/>
        </p:txBody>
      </p:sp>
      <p:sp>
        <p:nvSpPr>
          <p:cNvPr id="508" name="Google Shape;508;p62"/>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509" name="Google Shape;509;p62"/>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510" name="Google Shape;510;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1" name="Shape 511"/>
        <p:cNvGrpSpPr/>
        <p:nvPr/>
      </p:nvGrpSpPr>
      <p:grpSpPr>
        <a:xfrm>
          <a:off x="0" y="0"/>
          <a:ext cx="0" cy="0"/>
          <a:chOff x="0" y="0"/>
          <a:chExt cx="0" cy="0"/>
        </a:xfrm>
      </p:grpSpPr>
      <p:sp>
        <p:nvSpPr>
          <p:cNvPr id="512" name="Google Shape;512;p63"/>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13" name="Google Shape;513;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4" name="Shape 514"/>
        <p:cNvGrpSpPr/>
        <p:nvPr/>
      </p:nvGrpSpPr>
      <p:grpSpPr>
        <a:xfrm>
          <a:off x="0" y="0"/>
          <a:ext cx="0" cy="0"/>
          <a:chOff x="0" y="0"/>
          <a:chExt cx="0" cy="0"/>
        </a:xfrm>
      </p:grpSpPr>
      <p:sp>
        <p:nvSpPr>
          <p:cNvPr id="515" name="Google Shape;515;p6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4"/>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2"/>
              </a:buClr>
              <a:buSzPts val="16000"/>
              <a:buNone/>
              <a:defRPr sz="16000">
                <a:solidFill>
                  <a:schemeClr val="lt2"/>
                </a:solidFill>
              </a:defRPr>
            </a:lvl1pPr>
            <a:lvl2pPr lvl="1" rtl="0" algn="ctr">
              <a:spcBef>
                <a:spcPts val="0"/>
              </a:spcBef>
              <a:spcAft>
                <a:spcPts val="0"/>
              </a:spcAft>
              <a:buClr>
                <a:schemeClr val="lt2"/>
              </a:buClr>
              <a:buSzPts val="16000"/>
              <a:buNone/>
              <a:defRPr sz="16000">
                <a:solidFill>
                  <a:schemeClr val="lt2"/>
                </a:solidFill>
              </a:defRPr>
            </a:lvl2pPr>
            <a:lvl3pPr lvl="2" rtl="0" algn="ctr">
              <a:spcBef>
                <a:spcPts val="0"/>
              </a:spcBef>
              <a:spcAft>
                <a:spcPts val="0"/>
              </a:spcAft>
              <a:buClr>
                <a:schemeClr val="lt2"/>
              </a:buClr>
              <a:buSzPts val="16000"/>
              <a:buNone/>
              <a:defRPr sz="16000">
                <a:solidFill>
                  <a:schemeClr val="lt2"/>
                </a:solidFill>
              </a:defRPr>
            </a:lvl3pPr>
            <a:lvl4pPr lvl="3" rtl="0" algn="ctr">
              <a:spcBef>
                <a:spcPts val="0"/>
              </a:spcBef>
              <a:spcAft>
                <a:spcPts val="0"/>
              </a:spcAft>
              <a:buClr>
                <a:schemeClr val="lt2"/>
              </a:buClr>
              <a:buSzPts val="16000"/>
              <a:buNone/>
              <a:defRPr sz="16000">
                <a:solidFill>
                  <a:schemeClr val="lt2"/>
                </a:solidFill>
              </a:defRPr>
            </a:lvl4pPr>
            <a:lvl5pPr lvl="4" rtl="0" algn="ctr">
              <a:spcBef>
                <a:spcPts val="0"/>
              </a:spcBef>
              <a:spcAft>
                <a:spcPts val="0"/>
              </a:spcAft>
              <a:buClr>
                <a:schemeClr val="lt2"/>
              </a:buClr>
              <a:buSzPts val="16000"/>
              <a:buNone/>
              <a:defRPr sz="16000">
                <a:solidFill>
                  <a:schemeClr val="lt2"/>
                </a:solidFill>
              </a:defRPr>
            </a:lvl5pPr>
            <a:lvl6pPr lvl="5" rtl="0" algn="ctr">
              <a:spcBef>
                <a:spcPts val="0"/>
              </a:spcBef>
              <a:spcAft>
                <a:spcPts val="0"/>
              </a:spcAft>
              <a:buClr>
                <a:schemeClr val="lt2"/>
              </a:buClr>
              <a:buSzPts val="16000"/>
              <a:buNone/>
              <a:defRPr sz="16000">
                <a:solidFill>
                  <a:schemeClr val="lt2"/>
                </a:solidFill>
              </a:defRPr>
            </a:lvl6pPr>
            <a:lvl7pPr lvl="6" rtl="0" algn="ctr">
              <a:spcBef>
                <a:spcPts val="0"/>
              </a:spcBef>
              <a:spcAft>
                <a:spcPts val="0"/>
              </a:spcAft>
              <a:buClr>
                <a:schemeClr val="lt2"/>
              </a:buClr>
              <a:buSzPts val="16000"/>
              <a:buNone/>
              <a:defRPr sz="16000">
                <a:solidFill>
                  <a:schemeClr val="lt2"/>
                </a:solidFill>
              </a:defRPr>
            </a:lvl7pPr>
            <a:lvl8pPr lvl="7" rtl="0" algn="ctr">
              <a:spcBef>
                <a:spcPts val="0"/>
              </a:spcBef>
              <a:spcAft>
                <a:spcPts val="0"/>
              </a:spcAft>
              <a:buClr>
                <a:schemeClr val="lt2"/>
              </a:buClr>
              <a:buSzPts val="16000"/>
              <a:buNone/>
              <a:defRPr sz="16000">
                <a:solidFill>
                  <a:schemeClr val="lt2"/>
                </a:solidFill>
              </a:defRPr>
            </a:lvl8pPr>
            <a:lvl9pPr lvl="8" rtl="0" algn="ctr">
              <a:spcBef>
                <a:spcPts val="0"/>
              </a:spcBef>
              <a:spcAft>
                <a:spcPts val="0"/>
              </a:spcAft>
              <a:buClr>
                <a:schemeClr val="lt2"/>
              </a:buClr>
              <a:buSzPts val="16000"/>
              <a:buNone/>
              <a:defRPr sz="16000">
                <a:solidFill>
                  <a:schemeClr val="lt2"/>
                </a:solidFill>
              </a:defRPr>
            </a:lvl9pPr>
          </a:lstStyle>
          <a:p>
            <a:r>
              <a:t>xx%</a:t>
            </a:r>
          </a:p>
        </p:txBody>
      </p:sp>
      <p:sp>
        <p:nvSpPr>
          <p:cNvPr id="517" name="Google Shape;517;p64"/>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18" name="Google Shape;518;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9" name="Shape 519"/>
        <p:cNvGrpSpPr/>
        <p:nvPr/>
      </p:nvGrpSpPr>
      <p:grpSpPr>
        <a:xfrm>
          <a:off x="0" y="0"/>
          <a:ext cx="0" cy="0"/>
          <a:chOff x="0" y="0"/>
          <a:chExt cx="0" cy="0"/>
        </a:xfrm>
      </p:grpSpPr>
      <p:sp>
        <p:nvSpPr>
          <p:cNvPr id="520" name="Google Shape;520;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468" name="Shape 468"/>
        <p:cNvGrpSpPr/>
        <p:nvPr/>
      </p:nvGrpSpPr>
      <p:grpSpPr>
        <a:xfrm>
          <a:off x="0" y="0"/>
          <a:ext cx="0" cy="0"/>
          <a:chOff x="0" y="0"/>
          <a:chExt cx="0" cy="0"/>
        </a:xfrm>
      </p:grpSpPr>
      <p:sp>
        <p:nvSpPr>
          <p:cNvPr id="469" name="Google Shape;469;p5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470" name="Google Shape;470;p54"/>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471" name="Google Shape;471;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Economica"/>
                <a:ea typeface="Economica"/>
                <a:cs typeface="Economica"/>
                <a:sym typeface="Economica"/>
              </a:defRPr>
            </a:lvl1pPr>
            <a:lvl2pPr lvl="1" rtl="0" algn="r">
              <a:buNone/>
              <a:defRPr sz="1000">
                <a:solidFill>
                  <a:schemeClr val="dk1"/>
                </a:solidFill>
                <a:latin typeface="Economica"/>
                <a:ea typeface="Economica"/>
                <a:cs typeface="Economica"/>
                <a:sym typeface="Economica"/>
              </a:defRPr>
            </a:lvl2pPr>
            <a:lvl3pPr lvl="2" rtl="0" algn="r">
              <a:buNone/>
              <a:defRPr sz="1000">
                <a:solidFill>
                  <a:schemeClr val="dk1"/>
                </a:solidFill>
                <a:latin typeface="Economica"/>
                <a:ea typeface="Economica"/>
                <a:cs typeface="Economica"/>
                <a:sym typeface="Economica"/>
              </a:defRPr>
            </a:lvl3pPr>
            <a:lvl4pPr lvl="3" rtl="0" algn="r">
              <a:buNone/>
              <a:defRPr sz="1000">
                <a:solidFill>
                  <a:schemeClr val="dk1"/>
                </a:solidFill>
                <a:latin typeface="Economica"/>
                <a:ea typeface="Economica"/>
                <a:cs typeface="Economica"/>
                <a:sym typeface="Economica"/>
              </a:defRPr>
            </a:lvl4pPr>
            <a:lvl5pPr lvl="4" rtl="0" algn="r">
              <a:buNone/>
              <a:defRPr sz="1000">
                <a:solidFill>
                  <a:schemeClr val="dk1"/>
                </a:solidFill>
                <a:latin typeface="Economica"/>
                <a:ea typeface="Economica"/>
                <a:cs typeface="Economica"/>
                <a:sym typeface="Economica"/>
              </a:defRPr>
            </a:lvl5pPr>
            <a:lvl6pPr lvl="5" rtl="0" algn="r">
              <a:buNone/>
              <a:defRPr sz="1000">
                <a:solidFill>
                  <a:schemeClr val="dk1"/>
                </a:solidFill>
                <a:latin typeface="Economica"/>
                <a:ea typeface="Economica"/>
                <a:cs typeface="Economica"/>
                <a:sym typeface="Economica"/>
              </a:defRPr>
            </a:lvl6pPr>
            <a:lvl7pPr lvl="6" rtl="0" algn="r">
              <a:buNone/>
              <a:defRPr sz="1000">
                <a:solidFill>
                  <a:schemeClr val="dk1"/>
                </a:solidFill>
                <a:latin typeface="Economica"/>
                <a:ea typeface="Economica"/>
                <a:cs typeface="Economica"/>
                <a:sym typeface="Economica"/>
              </a:defRPr>
            </a:lvl7pPr>
            <a:lvl8pPr lvl="7" rtl="0" algn="r">
              <a:buNone/>
              <a:defRPr sz="1000">
                <a:solidFill>
                  <a:schemeClr val="dk1"/>
                </a:solidFill>
                <a:latin typeface="Economica"/>
                <a:ea typeface="Economica"/>
                <a:cs typeface="Economica"/>
                <a:sym typeface="Economica"/>
              </a:defRPr>
            </a:lvl8pPr>
            <a:lvl9pPr lvl="8" rtl="0"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5.png"/><Relationship Id="rId6" Type="http://schemas.openxmlformats.org/officeDocument/2006/relationships/hyperlink" Target="https://colab.research.google.com/drive/1bbFTYIJWQsHCbB1-cK0xnYQ6QsOMjnlF?usp=shar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datasets/ahbab911/top-250-korean-dramas-kdrama-datas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66"/>
          <p:cNvPicPr preferRelativeResize="0"/>
          <p:nvPr/>
        </p:nvPicPr>
        <p:blipFill>
          <a:blip r:embed="rId3">
            <a:alphaModFix amt="70000"/>
          </a:blip>
          <a:stretch>
            <a:fillRect/>
          </a:stretch>
        </p:blipFill>
        <p:spPr>
          <a:xfrm>
            <a:off x="0" y="0"/>
            <a:ext cx="9143999" cy="5143501"/>
          </a:xfrm>
          <a:prstGeom prst="rect">
            <a:avLst/>
          </a:prstGeom>
          <a:noFill/>
          <a:ln>
            <a:noFill/>
          </a:ln>
        </p:spPr>
      </p:pic>
      <p:sp>
        <p:nvSpPr>
          <p:cNvPr id="526" name="Google Shape;526;p66"/>
          <p:cNvSpPr txBox="1"/>
          <p:nvPr>
            <p:ph idx="4294967295" type="ctrTitle"/>
          </p:nvPr>
        </p:nvSpPr>
        <p:spPr>
          <a:xfrm>
            <a:off x="460950" y="1497977"/>
            <a:ext cx="8222100" cy="1402800"/>
          </a:xfrm>
          <a:prstGeom prst="rect">
            <a:avLst/>
          </a:prstGeom>
          <a:noFill/>
          <a:effectLst>
            <a:outerShdw blurRad="57150" rotWithShape="0" algn="bl" dir="5400000" dist="19050">
              <a:schemeClr val="dk1">
                <a:alpha val="30000"/>
              </a:schemeClr>
            </a:outerShdw>
          </a:effectLst>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latin typeface="Playfair Display"/>
                <a:ea typeface="Playfair Display"/>
                <a:cs typeface="Playfair Display"/>
                <a:sym typeface="Playfair Display"/>
              </a:rPr>
              <a:t>Facts behind Fantasy: Dissecting the Captivating World of Korean Dramas</a:t>
            </a:r>
            <a:endParaRPr>
              <a:solidFill>
                <a:srgbClr val="FFFFFF"/>
              </a:solidFill>
              <a:latin typeface="Playfair Display"/>
              <a:ea typeface="Playfair Display"/>
              <a:cs typeface="Playfair Display"/>
              <a:sym typeface="Playfair Display"/>
            </a:endParaRPr>
          </a:p>
        </p:txBody>
      </p:sp>
      <p:sp>
        <p:nvSpPr>
          <p:cNvPr id="527" name="Google Shape;527;p66"/>
          <p:cNvSpPr txBox="1"/>
          <p:nvPr>
            <p:ph idx="4294967295" type="subTitle"/>
          </p:nvPr>
        </p:nvSpPr>
        <p:spPr>
          <a:xfrm>
            <a:off x="1612350" y="3183525"/>
            <a:ext cx="58323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solidFill>
                  <a:srgbClr val="FFFFFF"/>
                </a:solidFill>
                <a:latin typeface="Playfair Display"/>
                <a:ea typeface="Playfair Display"/>
                <a:cs typeface="Playfair Display"/>
                <a:sym typeface="Playfair Display"/>
              </a:rPr>
              <a:t>Team Members: Mingyang, Michelle, Hannie, Ethan</a:t>
            </a:r>
            <a:endParaRPr>
              <a:solidFill>
                <a:srgbClr val="FFFFFF"/>
              </a:solidFill>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5"/>
          <p:cNvSpPr txBox="1"/>
          <p:nvPr>
            <p:ph type="title"/>
          </p:nvPr>
        </p:nvSpPr>
        <p:spPr>
          <a:xfrm>
            <a:off x="414025" y="35457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Recommendation System</a:t>
            </a:r>
            <a:endParaRPr>
              <a:latin typeface="Playfair Display"/>
              <a:ea typeface="Playfair Display"/>
              <a:cs typeface="Playfair Display"/>
              <a:sym typeface="Playfair Display"/>
            </a:endParaRPr>
          </a:p>
        </p:txBody>
      </p:sp>
      <p:sp>
        <p:nvSpPr>
          <p:cNvPr id="595" name="Google Shape;595;p75"/>
          <p:cNvSpPr txBox="1"/>
          <p:nvPr/>
        </p:nvSpPr>
        <p:spPr>
          <a:xfrm>
            <a:off x="414025" y="1581425"/>
            <a:ext cx="8178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System extracts relevant features from available data</a:t>
            </a:r>
            <a:endParaRPr>
              <a:solidFill>
                <a:schemeClr val="dk2"/>
              </a:solidFill>
              <a:latin typeface="Montserrat"/>
              <a:ea typeface="Montserrat"/>
              <a:cs typeface="Montserrat"/>
              <a:sym typeface="Montserrat"/>
            </a:endParaRPr>
          </a:p>
        </p:txBody>
      </p:sp>
      <p:sp>
        <p:nvSpPr>
          <p:cNvPr id="596" name="Google Shape;596;p75"/>
          <p:cNvSpPr/>
          <p:nvPr/>
        </p:nvSpPr>
        <p:spPr>
          <a:xfrm>
            <a:off x="414025" y="1196825"/>
            <a:ext cx="1865700" cy="384600"/>
          </a:xfrm>
          <a:prstGeom prst="roundRect">
            <a:avLst>
              <a:gd fmla="val 16667" name="adj"/>
            </a:avLst>
          </a:prstGeom>
          <a:solidFill>
            <a:srgbClr val="ABBC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Feature Extraction</a:t>
            </a:r>
            <a:endParaRPr>
              <a:latin typeface="Montserrat"/>
              <a:ea typeface="Montserrat"/>
              <a:cs typeface="Montserrat"/>
              <a:sym typeface="Montserrat"/>
            </a:endParaRPr>
          </a:p>
        </p:txBody>
      </p:sp>
      <p:sp>
        <p:nvSpPr>
          <p:cNvPr id="597" name="Google Shape;597;p75"/>
          <p:cNvSpPr/>
          <p:nvPr/>
        </p:nvSpPr>
        <p:spPr>
          <a:xfrm>
            <a:off x="414025" y="2005575"/>
            <a:ext cx="2197800" cy="384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Vector representation</a:t>
            </a:r>
            <a:endParaRPr>
              <a:latin typeface="Montserrat"/>
              <a:ea typeface="Montserrat"/>
              <a:cs typeface="Montserrat"/>
              <a:sym typeface="Montserrat"/>
            </a:endParaRPr>
          </a:p>
        </p:txBody>
      </p:sp>
      <p:sp>
        <p:nvSpPr>
          <p:cNvPr id="598" name="Google Shape;598;p75"/>
          <p:cNvSpPr/>
          <p:nvPr/>
        </p:nvSpPr>
        <p:spPr>
          <a:xfrm>
            <a:off x="414025" y="3845025"/>
            <a:ext cx="2824500" cy="384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Recommendation Generator</a:t>
            </a:r>
            <a:endParaRPr>
              <a:latin typeface="Montserrat"/>
              <a:ea typeface="Montserrat"/>
              <a:cs typeface="Montserrat"/>
              <a:sym typeface="Montserrat"/>
            </a:endParaRPr>
          </a:p>
        </p:txBody>
      </p:sp>
      <p:sp>
        <p:nvSpPr>
          <p:cNvPr id="599" name="Google Shape;599;p75"/>
          <p:cNvSpPr/>
          <p:nvPr/>
        </p:nvSpPr>
        <p:spPr>
          <a:xfrm>
            <a:off x="414025" y="3011575"/>
            <a:ext cx="2197800" cy="384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Similarity measure</a:t>
            </a:r>
            <a:endParaRPr>
              <a:latin typeface="Montserrat"/>
              <a:ea typeface="Montserrat"/>
              <a:cs typeface="Montserrat"/>
              <a:sym typeface="Montserrat"/>
            </a:endParaRPr>
          </a:p>
        </p:txBody>
      </p:sp>
      <p:sp>
        <p:nvSpPr>
          <p:cNvPr id="600" name="Google Shape;600;p75"/>
          <p:cNvSpPr txBox="1"/>
          <p:nvPr/>
        </p:nvSpPr>
        <p:spPr>
          <a:xfrm>
            <a:off x="414025" y="2371650"/>
            <a:ext cx="81783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Each K-drama is represented as a vector in a multi-dimensional space, with each dimension corresponding to a specific feature</a:t>
            </a:r>
            <a:endParaRPr>
              <a:solidFill>
                <a:schemeClr val="dk2"/>
              </a:solidFill>
              <a:latin typeface="Montserrat"/>
              <a:ea typeface="Montserrat"/>
              <a:cs typeface="Montserrat"/>
              <a:sym typeface="Montserrat"/>
            </a:endParaRPr>
          </a:p>
        </p:txBody>
      </p:sp>
      <p:sp>
        <p:nvSpPr>
          <p:cNvPr id="601" name="Google Shape;601;p75"/>
          <p:cNvSpPr txBox="1"/>
          <p:nvPr/>
        </p:nvSpPr>
        <p:spPr>
          <a:xfrm>
            <a:off x="482850" y="3420500"/>
            <a:ext cx="8178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Calculate the likeliness between vectors representing different K-dramas</a:t>
            </a:r>
            <a:endParaRPr>
              <a:solidFill>
                <a:schemeClr val="dk2"/>
              </a:solidFill>
              <a:latin typeface="Montserrat"/>
              <a:ea typeface="Montserrat"/>
              <a:cs typeface="Montserrat"/>
              <a:sym typeface="Montserrat"/>
            </a:endParaRPr>
          </a:p>
        </p:txBody>
      </p:sp>
      <p:sp>
        <p:nvSpPr>
          <p:cNvPr id="602" name="Google Shape;602;p75"/>
          <p:cNvSpPr txBox="1"/>
          <p:nvPr/>
        </p:nvSpPr>
        <p:spPr>
          <a:xfrm>
            <a:off x="482850" y="4238275"/>
            <a:ext cx="8178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Based on similarity scores, system generate personalized </a:t>
            </a:r>
            <a:r>
              <a:rPr lang="en">
                <a:solidFill>
                  <a:schemeClr val="dk2"/>
                </a:solidFill>
                <a:latin typeface="Montserrat"/>
                <a:ea typeface="Montserrat"/>
                <a:cs typeface="Montserrat"/>
                <a:sym typeface="Montserrat"/>
              </a:rPr>
              <a:t>recommendations</a:t>
            </a:r>
            <a:r>
              <a:rPr lang="en">
                <a:solidFill>
                  <a:schemeClr val="dk2"/>
                </a:solidFill>
                <a:latin typeface="Montserrat"/>
                <a:ea typeface="Montserrat"/>
                <a:cs typeface="Montserrat"/>
                <a:sym typeface="Montserrat"/>
              </a:rPr>
              <a:t> </a:t>
            </a:r>
            <a:endParaRPr>
              <a:solidFill>
                <a:schemeClr val="dk2"/>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6"/>
          <p:cNvSpPr txBox="1"/>
          <p:nvPr>
            <p:ph type="title"/>
          </p:nvPr>
        </p:nvSpPr>
        <p:spPr>
          <a:xfrm>
            <a:off x="370525" y="33307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Recommendation System</a:t>
            </a:r>
            <a:endParaRPr>
              <a:latin typeface="Playfair Display"/>
              <a:ea typeface="Playfair Display"/>
              <a:cs typeface="Playfair Display"/>
              <a:sym typeface="Playfair Display"/>
            </a:endParaRPr>
          </a:p>
        </p:txBody>
      </p:sp>
      <p:sp>
        <p:nvSpPr>
          <p:cNvPr id="608" name="Google Shape;608;p76"/>
          <p:cNvSpPr/>
          <p:nvPr/>
        </p:nvSpPr>
        <p:spPr>
          <a:xfrm>
            <a:off x="1304863" y="1139825"/>
            <a:ext cx="1924200" cy="441600"/>
          </a:xfrm>
          <a:prstGeom prst="roundRect">
            <a:avLst>
              <a:gd fmla="val 16667" name="adj"/>
            </a:avLst>
          </a:prstGeom>
          <a:solidFill>
            <a:srgbClr val="7994A9">
              <a:alpha val="64709"/>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Montserrat"/>
                <a:ea typeface="Montserrat"/>
                <a:cs typeface="Montserrat"/>
                <a:sym typeface="Montserrat"/>
              </a:rPr>
              <a:t>No. of episodes</a:t>
            </a:r>
            <a:endParaRPr sz="1500">
              <a:latin typeface="Montserrat"/>
              <a:ea typeface="Montserrat"/>
              <a:cs typeface="Montserrat"/>
              <a:sym typeface="Montserrat"/>
            </a:endParaRPr>
          </a:p>
        </p:txBody>
      </p:sp>
      <p:sp>
        <p:nvSpPr>
          <p:cNvPr id="609" name="Google Shape;609;p76"/>
          <p:cNvSpPr/>
          <p:nvPr/>
        </p:nvSpPr>
        <p:spPr>
          <a:xfrm>
            <a:off x="3497695" y="1139825"/>
            <a:ext cx="1268100" cy="441600"/>
          </a:xfrm>
          <a:prstGeom prst="roundRect">
            <a:avLst>
              <a:gd fmla="val 16667" name="adj"/>
            </a:avLst>
          </a:prstGeom>
          <a:solidFill>
            <a:srgbClr val="7994A9">
              <a:alpha val="64709"/>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Montserrat"/>
                <a:ea typeface="Montserrat"/>
                <a:cs typeface="Montserrat"/>
                <a:sym typeface="Montserrat"/>
              </a:rPr>
              <a:t>Genre</a:t>
            </a:r>
            <a:endParaRPr sz="1500">
              <a:latin typeface="Montserrat"/>
              <a:ea typeface="Montserrat"/>
              <a:cs typeface="Montserrat"/>
              <a:sym typeface="Montserrat"/>
            </a:endParaRPr>
          </a:p>
        </p:txBody>
      </p:sp>
      <p:sp>
        <p:nvSpPr>
          <p:cNvPr id="610" name="Google Shape;610;p76"/>
          <p:cNvSpPr/>
          <p:nvPr/>
        </p:nvSpPr>
        <p:spPr>
          <a:xfrm>
            <a:off x="5034371" y="1139825"/>
            <a:ext cx="1268100" cy="441600"/>
          </a:xfrm>
          <a:prstGeom prst="roundRect">
            <a:avLst>
              <a:gd fmla="val 16667" name="adj"/>
            </a:avLst>
          </a:prstGeom>
          <a:solidFill>
            <a:srgbClr val="7994A9">
              <a:alpha val="64709"/>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Montserrat"/>
                <a:ea typeface="Montserrat"/>
                <a:cs typeface="Montserrat"/>
                <a:sym typeface="Montserrat"/>
              </a:rPr>
              <a:t>Tags</a:t>
            </a:r>
            <a:endParaRPr sz="1500">
              <a:latin typeface="Montserrat"/>
              <a:ea typeface="Montserrat"/>
              <a:cs typeface="Montserrat"/>
              <a:sym typeface="Montserrat"/>
            </a:endParaRPr>
          </a:p>
        </p:txBody>
      </p:sp>
      <p:sp>
        <p:nvSpPr>
          <p:cNvPr id="611" name="Google Shape;611;p76"/>
          <p:cNvSpPr/>
          <p:nvPr/>
        </p:nvSpPr>
        <p:spPr>
          <a:xfrm>
            <a:off x="6571047" y="1139825"/>
            <a:ext cx="1268100" cy="441600"/>
          </a:xfrm>
          <a:prstGeom prst="roundRect">
            <a:avLst>
              <a:gd fmla="val 16667" name="adj"/>
            </a:avLst>
          </a:prstGeom>
          <a:solidFill>
            <a:srgbClr val="7994A9">
              <a:alpha val="64709"/>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Montserrat"/>
                <a:ea typeface="Montserrat"/>
                <a:cs typeface="Montserrat"/>
                <a:sym typeface="Montserrat"/>
              </a:rPr>
              <a:t>Cast</a:t>
            </a:r>
            <a:endParaRPr sz="1500">
              <a:latin typeface="Montserrat"/>
              <a:ea typeface="Montserrat"/>
              <a:cs typeface="Montserrat"/>
              <a:sym typeface="Montserrat"/>
            </a:endParaRPr>
          </a:p>
        </p:txBody>
      </p:sp>
      <p:sp>
        <p:nvSpPr>
          <p:cNvPr id="612" name="Google Shape;612;p76"/>
          <p:cNvSpPr/>
          <p:nvPr/>
        </p:nvSpPr>
        <p:spPr>
          <a:xfrm>
            <a:off x="4330650" y="1717775"/>
            <a:ext cx="482700" cy="733500"/>
          </a:xfrm>
          <a:prstGeom prst="down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13" name="Google Shape;613;p76"/>
          <p:cNvSpPr/>
          <p:nvPr/>
        </p:nvSpPr>
        <p:spPr>
          <a:xfrm>
            <a:off x="5034375" y="1892225"/>
            <a:ext cx="1864200" cy="384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TF-IDF vectorizer</a:t>
            </a:r>
            <a:endParaRPr>
              <a:latin typeface="Montserrat"/>
              <a:ea typeface="Montserrat"/>
              <a:cs typeface="Montserrat"/>
              <a:sym typeface="Montserrat"/>
            </a:endParaRPr>
          </a:p>
        </p:txBody>
      </p:sp>
      <p:sp>
        <p:nvSpPr>
          <p:cNvPr id="614" name="Google Shape;614;p76"/>
          <p:cNvSpPr/>
          <p:nvPr/>
        </p:nvSpPr>
        <p:spPr>
          <a:xfrm>
            <a:off x="3609888" y="2587625"/>
            <a:ext cx="1924200" cy="4416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Montserrat"/>
                <a:ea typeface="Montserrat"/>
                <a:cs typeface="Montserrat"/>
                <a:sym typeface="Montserrat"/>
              </a:rPr>
              <a:t>Word Weightage</a:t>
            </a:r>
            <a:endParaRPr sz="1500">
              <a:latin typeface="Montserrat"/>
              <a:ea typeface="Montserrat"/>
              <a:cs typeface="Montserrat"/>
              <a:sym typeface="Montserrat"/>
            </a:endParaRPr>
          </a:p>
        </p:txBody>
      </p:sp>
      <p:sp>
        <p:nvSpPr>
          <p:cNvPr id="615" name="Google Shape;615;p76"/>
          <p:cNvSpPr/>
          <p:nvPr/>
        </p:nvSpPr>
        <p:spPr>
          <a:xfrm>
            <a:off x="4330650" y="3165575"/>
            <a:ext cx="482700" cy="733500"/>
          </a:xfrm>
          <a:prstGeom prst="downArrow">
            <a:avLst>
              <a:gd fmla="val 50000" name="adj1"/>
              <a:gd fmla="val 50000" name="adj2"/>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16" name="Google Shape;616;p76"/>
          <p:cNvSpPr/>
          <p:nvPr/>
        </p:nvSpPr>
        <p:spPr>
          <a:xfrm>
            <a:off x="5034375" y="3263275"/>
            <a:ext cx="1759200" cy="384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Cosine similarity</a:t>
            </a:r>
            <a:endParaRPr>
              <a:latin typeface="Montserrat"/>
              <a:ea typeface="Montserrat"/>
              <a:cs typeface="Montserrat"/>
              <a:sym typeface="Montserrat"/>
            </a:endParaRPr>
          </a:p>
        </p:txBody>
      </p:sp>
      <p:sp>
        <p:nvSpPr>
          <p:cNvPr id="617" name="Google Shape;617;p76"/>
          <p:cNvSpPr/>
          <p:nvPr/>
        </p:nvSpPr>
        <p:spPr>
          <a:xfrm>
            <a:off x="3081600" y="4097175"/>
            <a:ext cx="2980800" cy="384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Top 5 Recommended Dramas</a:t>
            </a:r>
            <a:endParaRPr>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7"/>
          <p:cNvSpPr txBox="1"/>
          <p:nvPr>
            <p:ph type="title"/>
          </p:nvPr>
        </p:nvSpPr>
        <p:spPr>
          <a:xfrm>
            <a:off x="311700" y="337675"/>
            <a:ext cx="85206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Recommendation System</a:t>
            </a:r>
            <a:endParaRPr>
              <a:latin typeface="Playfair Display"/>
              <a:ea typeface="Playfair Display"/>
              <a:cs typeface="Playfair Display"/>
              <a:sym typeface="Playfair Display"/>
            </a:endParaRPr>
          </a:p>
        </p:txBody>
      </p:sp>
      <p:pic>
        <p:nvPicPr>
          <p:cNvPr id="623" name="Google Shape;623;p77"/>
          <p:cNvPicPr preferRelativeResize="0"/>
          <p:nvPr/>
        </p:nvPicPr>
        <p:blipFill>
          <a:blip r:embed="rId3">
            <a:alphaModFix/>
          </a:blip>
          <a:stretch>
            <a:fillRect/>
          </a:stretch>
        </p:blipFill>
        <p:spPr>
          <a:xfrm>
            <a:off x="462725" y="1168963"/>
            <a:ext cx="5543550" cy="1304925"/>
          </a:xfrm>
          <a:prstGeom prst="rect">
            <a:avLst/>
          </a:prstGeom>
          <a:noFill/>
          <a:ln>
            <a:noFill/>
          </a:ln>
        </p:spPr>
      </p:pic>
      <p:pic>
        <p:nvPicPr>
          <p:cNvPr id="624" name="Google Shape;624;p77"/>
          <p:cNvPicPr preferRelativeResize="0"/>
          <p:nvPr/>
        </p:nvPicPr>
        <p:blipFill>
          <a:blip r:embed="rId4">
            <a:alphaModFix/>
          </a:blip>
          <a:stretch>
            <a:fillRect/>
          </a:stretch>
        </p:blipFill>
        <p:spPr>
          <a:xfrm>
            <a:off x="1196600" y="3354700"/>
            <a:ext cx="5743575" cy="1304925"/>
          </a:xfrm>
          <a:prstGeom prst="rect">
            <a:avLst/>
          </a:prstGeom>
          <a:noFill/>
          <a:ln>
            <a:noFill/>
          </a:ln>
        </p:spPr>
      </p:pic>
      <p:pic>
        <p:nvPicPr>
          <p:cNvPr id="625" name="Google Shape;625;p77"/>
          <p:cNvPicPr preferRelativeResize="0"/>
          <p:nvPr/>
        </p:nvPicPr>
        <p:blipFill>
          <a:blip r:embed="rId5">
            <a:alphaModFix/>
          </a:blip>
          <a:stretch>
            <a:fillRect/>
          </a:stretch>
        </p:blipFill>
        <p:spPr>
          <a:xfrm>
            <a:off x="3610400" y="1824313"/>
            <a:ext cx="5310292" cy="1299125"/>
          </a:xfrm>
          <a:prstGeom prst="rect">
            <a:avLst/>
          </a:prstGeom>
          <a:noFill/>
          <a:ln>
            <a:noFill/>
          </a:ln>
        </p:spPr>
      </p:pic>
      <p:sp>
        <p:nvSpPr>
          <p:cNvPr id="626" name="Google Shape;626;p77"/>
          <p:cNvSpPr txBox="1"/>
          <p:nvPr/>
        </p:nvSpPr>
        <p:spPr>
          <a:xfrm>
            <a:off x="7202650" y="4136500"/>
            <a:ext cx="17817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u="sng">
                <a:solidFill>
                  <a:schemeClr val="hlink"/>
                </a:solidFill>
                <a:latin typeface="Playfair Display"/>
                <a:ea typeface="Playfair Display"/>
                <a:cs typeface="Playfair Display"/>
                <a:sym typeface="Playfair Display"/>
                <a:hlinkClick r:id="rId6"/>
              </a:rPr>
              <a:t>Colab Link</a:t>
            </a:r>
            <a:endParaRPr sz="2500">
              <a:solidFill>
                <a:schemeClr val="dk1"/>
              </a:solidFill>
              <a:latin typeface="Playfair Display"/>
              <a:ea typeface="Playfair Display"/>
              <a:cs typeface="Playfair Display"/>
              <a:sym typeface="Playfair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8"/>
          <p:cNvSpPr txBox="1"/>
          <p:nvPr>
            <p:ph type="title"/>
          </p:nvPr>
        </p:nvSpPr>
        <p:spPr>
          <a:xfrm>
            <a:off x="539250" y="390650"/>
            <a:ext cx="608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Graph Network of Top 50 Dramas</a:t>
            </a:r>
            <a:endParaRPr>
              <a:latin typeface="Playfair Display"/>
              <a:ea typeface="Playfair Display"/>
              <a:cs typeface="Playfair Display"/>
              <a:sym typeface="Playfair Display"/>
            </a:endParaRPr>
          </a:p>
        </p:txBody>
      </p:sp>
      <p:pic>
        <p:nvPicPr>
          <p:cNvPr id="632" name="Google Shape;632;p78"/>
          <p:cNvPicPr preferRelativeResize="0"/>
          <p:nvPr/>
        </p:nvPicPr>
        <p:blipFill>
          <a:blip r:embed="rId3">
            <a:alphaModFix/>
          </a:blip>
          <a:stretch>
            <a:fillRect/>
          </a:stretch>
        </p:blipFill>
        <p:spPr>
          <a:xfrm>
            <a:off x="152400" y="1299625"/>
            <a:ext cx="8839200" cy="3346606"/>
          </a:xfrm>
          <a:prstGeom prst="rect">
            <a:avLst/>
          </a:prstGeom>
          <a:noFill/>
          <a:ln>
            <a:noFill/>
          </a:ln>
        </p:spPr>
      </p:pic>
      <p:sp>
        <p:nvSpPr>
          <p:cNvPr id="633" name="Google Shape;633;p78"/>
          <p:cNvSpPr/>
          <p:nvPr/>
        </p:nvSpPr>
        <p:spPr>
          <a:xfrm>
            <a:off x="2383625" y="2061225"/>
            <a:ext cx="609000" cy="521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4" name="Google Shape;634;p78"/>
          <p:cNvSpPr/>
          <p:nvPr/>
        </p:nvSpPr>
        <p:spPr>
          <a:xfrm>
            <a:off x="3786550" y="2440325"/>
            <a:ext cx="391800" cy="391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5" name="Google Shape;635;p78"/>
          <p:cNvSpPr/>
          <p:nvPr/>
        </p:nvSpPr>
        <p:spPr>
          <a:xfrm>
            <a:off x="3729700" y="4124825"/>
            <a:ext cx="448800" cy="521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6" name="Google Shape;636;p78"/>
          <p:cNvSpPr/>
          <p:nvPr/>
        </p:nvSpPr>
        <p:spPr>
          <a:xfrm>
            <a:off x="6146200" y="3964375"/>
            <a:ext cx="609000" cy="572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7" name="Google Shape;637;p78"/>
          <p:cNvSpPr/>
          <p:nvPr/>
        </p:nvSpPr>
        <p:spPr>
          <a:xfrm>
            <a:off x="2127750" y="2505050"/>
            <a:ext cx="391800" cy="391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79"/>
          <p:cNvPicPr preferRelativeResize="0"/>
          <p:nvPr/>
        </p:nvPicPr>
        <p:blipFill>
          <a:blip r:embed="rId3">
            <a:alphaModFix/>
          </a:blip>
          <a:stretch>
            <a:fillRect/>
          </a:stretch>
        </p:blipFill>
        <p:spPr>
          <a:xfrm>
            <a:off x="0" y="1161988"/>
            <a:ext cx="8839202" cy="3841716"/>
          </a:xfrm>
          <a:prstGeom prst="rect">
            <a:avLst/>
          </a:prstGeom>
          <a:noFill/>
          <a:ln>
            <a:noFill/>
          </a:ln>
        </p:spPr>
      </p:pic>
      <p:sp>
        <p:nvSpPr>
          <p:cNvPr id="643" name="Google Shape;643;p79"/>
          <p:cNvSpPr/>
          <p:nvPr/>
        </p:nvSpPr>
        <p:spPr>
          <a:xfrm>
            <a:off x="687250" y="1776850"/>
            <a:ext cx="500100" cy="468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44" name="Google Shape;644;p79"/>
          <p:cNvSpPr/>
          <p:nvPr/>
        </p:nvSpPr>
        <p:spPr>
          <a:xfrm>
            <a:off x="4146450" y="3473225"/>
            <a:ext cx="546300" cy="512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45" name="Google Shape;645;p79"/>
          <p:cNvSpPr/>
          <p:nvPr/>
        </p:nvSpPr>
        <p:spPr>
          <a:xfrm>
            <a:off x="5440650" y="3886600"/>
            <a:ext cx="546300" cy="512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46" name="Google Shape;646;p79"/>
          <p:cNvSpPr/>
          <p:nvPr/>
        </p:nvSpPr>
        <p:spPr>
          <a:xfrm>
            <a:off x="6462975" y="3810650"/>
            <a:ext cx="546300" cy="512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47" name="Google Shape;647;p79"/>
          <p:cNvSpPr/>
          <p:nvPr/>
        </p:nvSpPr>
        <p:spPr>
          <a:xfrm>
            <a:off x="5647575" y="2473600"/>
            <a:ext cx="500100" cy="468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48" name="Google Shape;648;p79"/>
          <p:cNvSpPr/>
          <p:nvPr/>
        </p:nvSpPr>
        <p:spPr>
          <a:xfrm>
            <a:off x="3288050" y="4399000"/>
            <a:ext cx="596100" cy="512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80"/>
          <p:cNvPicPr preferRelativeResize="0"/>
          <p:nvPr/>
        </p:nvPicPr>
        <p:blipFill>
          <a:blip r:embed="rId3">
            <a:alphaModFix/>
          </a:blip>
          <a:stretch>
            <a:fillRect/>
          </a:stretch>
        </p:blipFill>
        <p:spPr>
          <a:xfrm>
            <a:off x="0" y="-588825"/>
            <a:ext cx="9541776" cy="5844326"/>
          </a:xfrm>
          <a:prstGeom prst="rect">
            <a:avLst/>
          </a:prstGeom>
          <a:noFill/>
          <a:ln>
            <a:noFill/>
          </a:ln>
        </p:spPr>
      </p:pic>
      <p:sp>
        <p:nvSpPr>
          <p:cNvPr id="654" name="Google Shape;654;p80"/>
          <p:cNvSpPr txBox="1"/>
          <p:nvPr>
            <p:ph type="title"/>
          </p:nvPr>
        </p:nvSpPr>
        <p:spPr>
          <a:xfrm>
            <a:off x="2747850" y="1903706"/>
            <a:ext cx="3648300" cy="120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Playfair Display"/>
                <a:ea typeface="Playfair Display"/>
                <a:cs typeface="Playfair Display"/>
                <a:sym typeface="Playfair Display"/>
              </a:rPr>
              <a:t>Thank You!</a:t>
            </a:r>
            <a:endParaRPr>
              <a:solidFill>
                <a:srgbClr val="FFFFFF"/>
              </a:solidFill>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67"/>
          <p:cNvPicPr preferRelativeResize="0"/>
          <p:nvPr/>
        </p:nvPicPr>
        <p:blipFill>
          <a:blip r:embed="rId3">
            <a:alphaModFix/>
          </a:blip>
          <a:stretch>
            <a:fillRect/>
          </a:stretch>
        </p:blipFill>
        <p:spPr>
          <a:xfrm>
            <a:off x="260800" y="108388"/>
            <a:ext cx="3468425" cy="4926725"/>
          </a:xfrm>
          <a:prstGeom prst="rect">
            <a:avLst/>
          </a:prstGeom>
          <a:noFill/>
          <a:ln>
            <a:noFill/>
          </a:ln>
        </p:spPr>
      </p:pic>
      <p:pic>
        <p:nvPicPr>
          <p:cNvPr id="533" name="Google Shape;533;p67"/>
          <p:cNvPicPr preferRelativeResize="0"/>
          <p:nvPr/>
        </p:nvPicPr>
        <p:blipFill>
          <a:blip r:embed="rId4">
            <a:alphaModFix/>
          </a:blip>
          <a:stretch>
            <a:fillRect/>
          </a:stretch>
        </p:blipFill>
        <p:spPr>
          <a:xfrm>
            <a:off x="2413475" y="231225"/>
            <a:ext cx="5109975" cy="3832481"/>
          </a:xfrm>
          <a:prstGeom prst="rect">
            <a:avLst/>
          </a:prstGeom>
          <a:noFill/>
          <a:ln>
            <a:noFill/>
          </a:ln>
        </p:spPr>
      </p:pic>
      <p:pic>
        <p:nvPicPr>
          <p:cNvPr id="534" name="Google Shape;534;p67"/>
          <p:cNvPicPr preferRelativeResize="0"/>
          <p:nvPr/>
        </p:nvPicPr>
        <p:blipFill>
          <a:blip r:embed="rId5">
            <a:alphaModFix/>
          </a:blip>
          <a:stretch>
            <a:fillRect/>
          </a:stretch>
        </p:blipFill>
        <p:spPr>
          <a:xfrm>
            <a:off x="5366650" y="0"/>
            <a:ext cx="3527400" cy="4995700"/>
          </a:xfrm>
          <a:prstGeom prst="rect">
            <a:avLst/>
          </a:prstGeom>
          <a:noFill/>
          <a:ln>
            <a:noFill/>
          </a:ln>
        </p:spPr>
      </p:pic>
      <p:pic>
        <p:nvPicPr>
          <p:cNvPr id="535" name="Google Shape;535;p67"/>
          <p:cNvPicPr preferRelativeResize="0"/>
          <p:nvPr/>
        </p:nvPicPr>
        <p:blipFill>
          <a:blip r:embed="rId6">
            <a:alphaModFix/>
          </a:blip>
          <a:stretch>
            <a:fillRect/>
          </a:stretch>
        </p:blipFill>
        <p:spPr>
          <a:xfrm>
            <a:off x="894138" y="429050"/>
            <a:ext cx="7355725" cy="4137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8"/>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and Methods </a:t>
            </a:r>
            <a:endParaRPr/>
          </a:p>
        </p:txBody>
      </p:sp>
      <p:sp>
        <p:nvSpPr>
          <p:cNvPr id="541" name="Google Shape;541;p68"/>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sz="1300"/>
              <a:t>Dataset</a:t>
            </a:r>
            <a:endParaRPr b="1" sz="1300"/>
          </a:p>
          <a:p>
            <a:pPr indent="-311150" lvl="1" marL="914400" rtl="0" algn="l">
              <a:spcBef>
                <a:spcPts val="0"/>
              </a:spcBef>
              <a:spcAft>
                <a:spcPts val="0"/>
              </a:spcAft>
              <a:buSzPts val="1300"/>
              <a:buChar char="○"/>
            </a:pPr>
            <a:r>
              <a:rPr lang="en" sz="1300" u="sng">
                <a:solidFill>
                  <a:schemeClr val="hlink"/>
                </a:solidFill>
                <a:hlinkClick r:id="rId3"/>
              </a:rPr>
              <a:t>https://www.kaggle.com/datasets/ahbab911/top-250-korean-dramas-kdrama-dataset</a:t>
            </a:r>
            <a:endParaRPr sz="1300"/>
          </a:p>
          <a:p>
            <a:pPr indent="-311150" lvl="1" marL="914400" rtl="0" algn="l">
              <a:spcBef>
                <a:spcPts val="0"/>
              </a:spcBef>
              <a:spcAft>
                <a:spcPts val="0"/>
              </a:spcAft>
              <a:buSzPts val="1300"/>
              <a:buChar char="○"/>
            </a:pPr>
            <a:r>
              <a:rPr lang="en" sz="1300"/>
              <a:t>Dataset of the top 250 kdramas for the past 20 years </a:t>
            </a:r>
            <a:endParaRPr sz="1300"/>
          </a:p>
          <a:p>
            <a:pPr indent="-311150" lvl="1" marL="914400" rtl="0" algn="l">
              <a:spcBef>
                <a:spcPts val="0"/>
              </a:spcBef>
              <a:spcAft>
                <a:spcPts val="0"/>
              </a:spcAft>
              <a:buSzPts val="1300"/>
              <a:buChar char="○"/>
            </a:pPr>
            <a:r>
              <a:rPr lang="en" sz="1300"/>
              <a:t>Include titles, genres, actors, directors, ratings, year of release, duration, and more</a:t>
            </a:r>
            <a:endParaRPr sz="1300"/>
          </a:p>
          <a:p>
            <a:pPr indent="0" lvl="0" marL="0" rtl="0" algn="l">
              <a:spcBef>
                <a:spcPts val="1200"/>
              </a:spcBef>
              <a:spcAft>
                <a:spcPts val="0"/>
              </a:spcAft>
              <a:buNone/>
            </a:pPr>
            <a:r>
              <a:t/>
            </a:r>
            <a:endParaRPr sz="1300"/>
          </a:p>
          <a:p>
            <a:pPr indent="-311150" lvl="0" marL="457200" rtl="0" algn="l">
              <a:spcBef>
                <a:spcPts val="1200"/>
              </a:spcBef>
              <a:spcAft>
                <a:spcPts val="0"/>
              </a:spcAft>
              <a:buSzPts val="1300"/>
              <a:buChar char="●"/>
            </a:pPr>
            <a:r>
              <a:rPr b="1" lang="en" sz="1300"/>
              <a:t>Methods</a:t>
            </a:r>
            <a:endParaRPr sz="1300"/>
          </a:p>
          <a:p>
            <a:pPr indent="-311150" lvl="1" marL="914400" rtl="0" algn="l">
              <a:spcBef>
                <a:spcPts val="0"/>
              </a:spcBef>
              <a:spcAft>
                <a:spcPts val="0"/>
              </a:spcAft>
              <a:buSzPts val="1300"/>
              <a:buChar char="○"/>
            </a:pPr>
            <a:r>
              <a:rPr lang="en" sz="1300"/>
              <a:t>Python: pandas, seaborn, wordcloud, matplotlib, scikit learn</a:t>
            </a:r>
            <a:endParaRPr sz="1300"/>
          </a:p>
          <a:p>
            <a:pPr indent="-311150" lvl="1" marL="914400" rtl="0" algn="l">
              <a:spcBef>
                <a:spcPts val="0"/>
              </a:spcBef>
              <a:spcAft>
                <a:spcPts val="0"/>
              </a:spcAft>
              <a:buSzPts val="1300"/>
              <a:buChar char="○"/>
            </a:pPr>
            <a:r>
              <a:rPr lang="en" sz="1300"/>
              <a:t>R: ggplot, dplyr, tidyr</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69"/>
          <p:cNvPicPr preferRelativeResize="0"/>
          <p:nvPr/>
        </p:nvPicPr>
        <p:blipFill>
          <a:blip r:embed="rId3">
            <a:alphaModFix/>
          </a:blip>
          <a:stretch>
            <a:fillRect/>
          </a:stretch>
        </p:blipFill>
        <p:spPr>
          <a:xfrm>
            <a:off x="145838" y="685050"/>
            <a:ext cx="6467774" cy="3691476"/>
          </a:xfrm>
          <a:prstGeom prst="rect">
            <a:avLst/>
          </a:prstGeom>
          <a:noFill/>
          <a:ln>
            <a:noFill/>
          </a:ln>
        </p:spPr>
      </p:pic>
      <p:sp>
        <p:nvSpPr>
          <p:cNvPr id="547" name="Google Shape;547;p69"/>
          <p:cNvSpPr/>
          <p:nvPr/>
        </p:nvSpPr>
        <p:spPr>
          <a:xfrm>
            <a:off x="7173300" y="2035638"/>
            <a:ext cx="1443600" cy="101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48" name="Google Shape;548;p69"/>
          <p:cNvSpPr txBox="1"/>
          <p:nvPr>
            <p:ph idx="1" type="body"/>
          </p:nvPr>
        </p:nvSpPr>
        <p:spPr>
          <a:xfrm>
            <a:off x="7200450" y="2035638"/>
            <a:ext cx="1389300" cy="1072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300"/>
              <a:t>Increase in popularity of kdramas over the years </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2010s…</a:t>
            </a:r>
            <a:endParaRPr/>
          </a:p>
        </p:txBody>
      </p:sp>
      <p:pic>
        <p:nvPicPr>
          <p:cNvPr id="554" name="Google Shape;554;p70"/>
          <p:cNvPicPr preferRelativeResize="0"/>
          <p:nvPr/>
        </p:nvPicPr>
        <p:blipFill>
          <a:blip r:embed="rId3">
            <a:alphaModFix/>
          </a:blip>
          <a:stretch>
            <a:fillRect/>
          </a:stretch>
        </p:blipFill>
        <p:spPr>
          <a:xfrm>
            <a:off x="401100" y="1126250"/>
            <a:ext cx="5223476" cy="3482325"/>
          </a:xfrm>
          <a:prstGeom prst="rect">
            <a:avLst/>
          </a:prstGeom>
          <a:noFill/>
          <a:ln>
            <a:noFill/>
          </a:ln>
        </p:spPr>
      </p:pic>
      <p:pic>
        <p:nvPicPr>
          <p:cNvPr id="555" name="Google Shape;555;p70"/>
          <p:cNvPicPr preferRelativeResize="0"/>
          <p:nvPr/>
        </p:nvPicPr>
        <p:blipFill>
          <a:blip r:embed="rId4">
            <a:alphaModFix/>
          </a:blip>
          <a:stretch>
            <a:fillRect/>
          </a:stretch>
        </p:blipFill>
        <p:spPr>
          <a:xfrm>
            <a:off x="5894025" y="485475"/>
            <a:ext cx="2928100" cy="4172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BAM!!! It’s the 2020s…</a:t>
            </a:r>
            <a:endParaRPr/>
          </a:p>
        </p:txBody>
      </p:sp>
      <p:pic>
        <p:nvPicPr>
          <p:cNvPr id="561" name="Google Shape;561;p71"/>
          <p:cNvPicPr preferRelativeResize="0"/>
          <p:nvPr/>
        </p:nvPicPr>
        <p:blipFill rotWithShape="1">
          <a:blip r:embed="rId3">
            <a:alphaModFix/>
          </a:blip>
          <a:srcRect b="0" l="20369" r="0" t="0"/>
          <a:stretch/>
        </p:blipFill>
        <p:spPr>
          <a:xfrm>
            <a:off x="3522275" y="1144125"/>
            <a:ext cx="5051149" cy="3568175"/>
          </a:xfrm>
          <a:prstGeom prst="rect">
            <a:avLst/>
          </a:prstGeom>
          <a:noFill/>
          <a:ln>
            <a:noFill/>
          </a:ln>
        </p:spPr>
      </p:pic>
      <p:pic>
        <p:nvPicPr>
          <p:cNvPr id="562" name="Google Shape;562;p71"/>
          <p:cNvPicPr preferRelativeResize="0"/>
          <p:nvPr/>
        </p:nvPicPr>
        <p:blipFill>
          <a:blip r:embed="rId4">
            <a:alphaModFix/>
          </a:blip>
          <a:stretch>
            <a:fillRect/>
          </a:stretch>
        </p:blipFill>
        <p:spPr>
          <a:xfrm>
            <a:off x="810775" y="1017725"/>
            <a:ext cx="2147432" cy="3820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72"/>
          <p:cNvPicPr preferRelativeResize="0"/>
          <p:nvPr/>
        </p:nvPicPr>
        <p:blipFill>
          <a:blip r:embed="rId3">
            <a:alphaModFix/>
          </a:blip>
          <a:stretch>
            <a:fillRect/>
          </a:stretch>
        </p:blipFill>
        <p:spPr>
          <a:xfrm>
            <a:off x="1610163" y="581125"/>
            <a:ext cx="5923674" cy="3074500"/>
          </a:xfrm>
          <a:prstGeom prst="rect">
            <a:avLst/>
          </a:prstGeom>
          <a:noFill/>
          <a:ln>
            <a:noFill/>
          </a:ln>
        </p:spPr>
      </p:pic>
      <p:grpSp>
        <p:nvGrpSpPr>
          <p:cNvPr id="568" name="Google Shape;568;p72"/>
          <p:cNvGrpSpPr/>
          <p:nvPr/>
        </p:nvGrpSpPr>
        <p:grpSpPr>
          <a:xfrm>
            <a:off x="2441850" y="3833975"/>
            <a:ext cx="4260300" cy="935100"/>
            <a:chOff x="2366850" y="3418275"/>
            <a:chExt cx="4260300" cy="935100"/>
          </a:xfrm>
        </p:grpSpPr>
        <p:sp>
          <p:nvSpPr>
            <p:cNvPr id="569" name="Google Shape;569;p72"/>
            <p:cNvSpPr txBox="1"/>
            <p:nvPr/>
          </p:nvSpPr>
          <p:spPr>
            <a:xfrm>
              <a:off x="2366850" y="3418275"/>
              <a:ext cx="4260300" cy="9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Playfair Display"/>
                  <a:ea typeface="Playfair Display"/>
                  <a:cs typeface="Playfair Display"/>
                  <a:sym typeface="Playfair Display"/>
                </a:rPr>
                <a:t>Romance, Mystery, Comedy. Which is your cup of tea?</a:t>
              </a:r>
              <a:endParaRPr sz="2400">
                <a:solidFill>
                  <a:schemeClr val="dk1"/>
                </a:solidFill>
                <a:latin typeface="Playfair Display"/>
                <a:ea typeface="Playfair Display"/>
                <a:cs typeface="Playfair Display"/>
                <a:sym typeface="Playfair Display"/>
              </a:endParaRPr>
            </a:p>
          </p:txBody>
        </p:sp>
        <p:sp>
          <p:nvSpPr>
            <p:cNvPr id="570" name="Google Shape;570;p72"/>
            <p:cNvSpPr/>
            <p:nvPr/>
          </p:nvSpPr>
          <p:spPr>
            <a:xfrm>
              <a:off x="2502775" y="3507825"/>
              <a:ext cx="4069500" cy="798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73"/>
          <p:cNvPicPr preferRelativeResize="0"/>
          <p:nvPr/>
        </p:nvPicPr>
        <p:blipFill>
          <a:blip r:embed="rId3">
            <a:alphaModFix/>
          </a:blip>
          <a:stretch>
            <a:fillRect/>
          </a:stretch>
        </p:blipFill>
        <p:spPr>
          <a:xfrm>
            <a:off x="2000063" y="842975"/>
            <a:ext cx="3496128" cy="3457525"/>
          </a:xfrm>
          <a:prstGeom prst="rect">
            <a:avLst/>
          </a:prstGeom>
          <a:noFill/>
          <a:ln>
            <a:noFill/>
          </a:ln>
        </p:spPr>
      </p:pic>
      <p:sp>
        <p:nvSpPr>
          <p:cNvPr id="576" name="Google Shape;576;p73"/>
          <p:cNvSpPr txBox="1"/>
          <p:nvPr/>
        </p:nvSpPr>
        <p:spPr>
          <a:xfrm>
            <a:off x="118275" y="2315100"/>
            <a:ext cx="1665300" cy="5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Playfair Display"/>
                <a:ea typeface="Playfair Display"/>
                <a:cs typeface="Playfair Display"/>
                <a:sym typeface="Playfair Display"/>
              </a:rPr>
              <a:t>BUT…</a:t>
            </a:r>
            <a:endParaRPr sz="2400">
              <a:solidFill>
                <a:schemeClr val="dk1"/>
              </a:solidFill>
              <a:latin typeface="Playfair Display"/>
              <a:ea typeface="Playfair Display"/>
              <a:cs typeface="Playfair Display"/>
              <a:sym typeface="Playfair Display"/>
            </a:endParaRPr>
          </a:p>
        </p:txBody>
      </p:sp>
      <p:sp>
        <p:nvSpPr>
          <p:cNvPr id="577" name="Google Shape;577;p73"/>
          <p:cNvSpPr txBox="1"/>
          <p:nvPr/>
        </p:nvSpPr>
        <p:spPr>
          <a:xfrm>
            <a:off x="5617963" y="1380475"/>
            <a:ext cx="3496200" cy="9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Playfair Display"/>
                <a:ea typeface="Playfair Display"/>
                <a:cs typeface="Playfair Display"/>
                <a:sym typeface="Playfair Display"/>
              </a:rPr>
              <a:t>Thrills + Action + Cliffhanger </a:t>
            </a:r>
            <a:endParaRPr sz="2400">
              <a:solidFill>
                <a:schemeClr val="dk1"/>
              </a:solidFill>
              <a:latin typeface="Playfair Display"/>
              <a:ea typeface="Playfair Display"/>
              <a:cs typeface="Playfair Display"/>
              <a:sym typeface="Playfair Display"/>
            </a:endParaRPr>
          </a:p>
          <a:p>
            <a:pPr indent="0" lvl="0" marL="0" rtl="0" algn="ctr">
              <a:spcBef>
                <a:spcPts val="0"/>
              </a:spcBef>
              <a:spcAft>
                <a:spcPts val="0"/>
              </a:spcAft>
              <a:buNone/>
            </a:pPr>
            <a:r>
              <a:rPr lang="en" sz="2400">
                <a:solidFill>
                  <a:schemeClr val="dk1"/>
                </a:solidFill>
                <a:latin typeface="Playfair Display"/>
                <a:ea typeface="Playfair Display"/>
                <a:cs typeface="Playfair Display"/>
                <a:sym typeface="Playfair Display"/>
              </a:rPr>
              <a:t>= </a:t>
            </a:r>
            <a:endParaRPr sz="2400">
              <a:solidFill>
                <a:schemeClr val="dk1"/>
              </a:solidFill>
              <a:latin typeface="Playfair Display"/>
              <a:ea typeface="Playfair Display"/>
              <a:cs typeface="Playfair Display"/>
              <a:sym typeface="Playfair Display"/>
            </a:endParaRPr>
          </a:p>
          <a:p>
            <a:pPr indent="0" lvl="0" marL="0" rtl="0" algn="ctr">
              <a:spcBef>
                <a:spcPts val="0"/>
              </a:spcBef>
              <a:spcAft>
                <a:spcPts val="0"/>
              </a:spcAft>
              <a:buNone/>
            </a:pPr>
            <a:r>
              <a:rPr lang="en" sz="2400">
                <a:solidFill>
                  <a:schemeClr val="dk1"/>
                </a:solidFill>
                <a:latin typeface="Playfair Display"/>
                <a:ea typeface="Playfair Display"/>
                <a:cs typeface="Playfair Display"/>
                <a:sym typeface="Playfair Display"/>
              </a:rPr>
              <a:t>Higher Rating?</a:t>
            </a:r>
            <a:endParaRPr sz="2400">
              <a:solidFill>
                <a:schemeClr val="dk1"/>
              </a:solidFill>
              <a:latin typeface="Playfair Display"/>
              <a:ea typeface="Playfair Display"/>
              <a:cs typeface="Playfair Display"/>
              <a:sym typeface="Playfair Display"/>
            </a:endParaRPr>
          </a:p>
        </p:txBody>
      </p:sp>
      <p:pic>
        <p:nvPicPr>
          <p:cNvPr id="578" name="Google Shape;578;p73"/>
          <p:cNvPicPr preferRelativeResize="0"/>
          <p:nvPr/>
        </p:nvPicPr>
        <p:blipFill rotWithShape="1">
          <a:blip r:embed="rId4">
            <a:alphaModFix/>
          </a:blip>
          <a:srcRect b="7160" l="0" r="0" t="6988"/>
          <a:stretch/>
        </p:blipFill>
        <p:spPr>
          <a:xfrm>
            <a:off x="6694700" y="3123550"/>
            <a:ext cx="1342725" cy="1537125"/>
          </a:xfrm>
          <a:prstGeom prst="rect">
            <a:avLst/>
          </a:prstGeom>
          <a:noFill/>
          <a:ln>
            <a:noFill/>
          </a:ln>
        </p:spPr>
      </p:pic>
      <p:sp>
        <p:nvSpPr>
          <p:cNvPr id="579" name="Google Shape;579;p73"/>
          <p:cNvSpPr/>
          <p:nvPr/>
        </p:nvSpPr>
        <p:spPr>
          <a:xfrm>
            <a:off x="5951188" y="1380475"/>
            <a:ext cx="2776800" cy="1644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4"/>
          <p:cNvSpPr txBox="1"/>
          <p:nvPr/>
        </p:nvSpPr>
        <p:spPr>
          <a:xfrm>
            <a:off x="13" y="3918275"/>
            <a:ext cx="4260300" cy="9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Playfair Display"/>
                <a:ea typeface="Playfair Display"/>
                <a:cs typeface="Playfair Display"/>
                <a:sym typeface="Playfair Display"/>
              </a:rPr>
              <a:t>Are we easily bored? </a:t>
            </a:r>
            <a:endParaRPr sz="2200">
              <a:solidFill>
                <a:schemeClr val="dk1"/>
              </a:solidFill>
              <a:latin typeface="Playfair Display"/>
              <a:ea typeface="Playfair Display"/>
              <a:cs typeface="Playfair Display"/>
              <a:sym typeface="Playfair Display"/>
            </a:endParaRPr>
          </a:p>
          <a:p>
            <a:pPr indent="0" lvl="0" marL="0" rtl="0" algn="ctr">
              <a:spcBef>
                <a:spcPts val="0"/>
              </a:spcBef>
              <a:spcAft>
                <a:spcPts val="0"/>
              </a:spcAft>
              <a:buNone/>
            </a:pPr>
            <a:r>
              <a:rPr lang="en" sz="2200">
                <a:solidFill>
                  <a:schemeClr val="dk1"/>
                </a:solidFill>
                <a:latin typeface="Playfair Display"/>
                <a:ea typeface="Playfair Display"/>
                <a:cs typeface="Playfair Display"/>
                <a:sym typeface="Playfair Display"/>
              </a:rPr>
              <a:t>Or do we want more?</a:t>
            </a:r>
            <a:endParaRPr sz="2200">
              <a:solidFill>
                <a:schemeClr val="dk1"/>
              </a:solidFill>
              <a:latin typeface="Playfair Display"/>
              <a:ea typeface="Playfair Display"/>
              <a:cs typeface="Playfair Display"/>
              <a:sym typeface="Playfair Display"/>
            </a:endParaRPr>
          </a:p>
        </p:txBody>
      </p:sp>
      <p:pic>
        <p:nvPicPr>
          <p:cNvPr id="585" name="Google Shape;585;p74"/>
          <p:cNvPicPr preferRelativeResize="0"/>
          <p:nvPr/>
        </p:nvPicPr>
        <p:blipFill>
          <a:blip r:embed="rId3">
            <a:alphaModFix/>
          </a:blip>
          <a:stretch>
            <a:fillRect/>
          </a:stretch>
        </p:blipFill>
        <p:spPr>
          <a:xfrm>
            <a:off x="4134375" y="402500"/>
            <a:ext cx="4846351" cy="3268575"/>
          </a:xfrm>
          <a:prstGeom prst="rect">
            <a:avLst/>
          </a:prstGeom>
          <a:noFill/>
          <a:ln>
            <a:noFill/>
          </a:ln>
        </p:spPr>
      </p:pic>
      <p:sp>
        <p:nvSpPr>
          <p:cNvPr id="586" name="Google Shape;586;p74"/>
          <p:cNvSpPr txBox="1"/>
          <p:nvPr/>
        </p:nvSpPr>
        <p:spPr>
          <a:xfrm>
            <a:off x="4427400" y="3701075"/>
            <a:ext cx="4260300" cy="11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Playfair Display"/>
                <a:ea typeface="Playfair Display"/>
                <a:cs typeface="Playfair Display"/>
                <a:sym typeface="Playfair Display"/>
              </a:rPr>
              <a:t>Weekends vs Weekdays</a:t>
            </a:r>
            <a:endParaRPr sz="2100">
              <a:solidFill>
                <a:schemeClr val="dk1"/>
              </a:solidFill>
              <a:latin typeface="Playfair Display"/>
              <a:ea typeface="Playfair Display"/>
              <a:cs typeface="Playfair Display"/>
              <a:sym typeface="Playfair Display"/>
            </a:endParaRPr>
          </a:p>
          <a:p>
            <a:pPr indent="0" lvl="0" marL="0" rtl="0" algn="ctr">
              <a:spcBef>
                <a:spcPts val="0"/>
              </a:spcBef>
              <a:spcAft>
                <a:spcPts val="0"/>
              </a:spcAft>
              <a:buNone/>
            </a:pPr>
            <a:r>
              <a:rPr lang="en" sz="2100">
                <a:solidFill>
                  <a:schemeClr val="dk1"/>
                </a:solidFill>
                <a:latin typeface="Playfair Display"/>
                <a:ea typeface="Playfair Display"/>
                <a:cs typeface="Playfair Display"/>
                <a:sym typeface="Playfair Display"/>
              </a:rPr>
              <a:t>When should you air your drama to boost popularity?</a:t>
            </a:r>
            <a:endParaRPr sz="2100">
              <a:solidFill>
                <a:schemeClr val="dk1"/>
              </a:solidFill>
              <a:latin typeface="Playfair Display"/>
              <a:ea typeface="Playfair Display"/>
              <a:cs typeface="Playfair Display"/>
              <a:sym typeface="Playfair Display"/>
            </a:endParaRPr>
          </a:p>
        </p:txBody>
      </p:sp>
      <p:pic>
        <p:nvPicPr>
          <p:cNvPr id="587" name="Google Shape;587;p74"/>
          <p:cNvPicPr preferRelativeResize="0"/>
          <p:nvPr/>
        </p:nvPicPr>
        <p:blipFill>
          <a:blip r:embed="rId4">
            <a:alphaModFix/>
          </a:blip>
          <a:stretch>
            <a:fillRect/>
          </a:stretch>
        </p:blipFill>
        <p:spPr>
          <a:xfrm>
            <a:off x="676675" y="302025"/>
            <a:ext cx="2859624" cy="3616251"/>
          </a:xfrm>
          <a:prstGeom prst="rect">
            <a:avLst/>
          </a:prstGeom>
          <a:noFill/>
          <a:ln>
            <a:noFill/>
          </a:ln>
        </p:spPr>
      </p:pic>
      <p:sp>
        <p:nvSpPr>
          <p:cNvPr id="588" name="Google Shape;588;p74"/>
          <p:cNvSpPr/>
          <p:nvPr/>
        </p:nvSpPr>
        <p:spPr>
          <a:xfrm>
            <a:off x="571500" y="3973025"/>
            <a:ext cx="3153000" cy="81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89" name="Google Shape;589;p74"/>
          <p:cNvSpPr/>
          <p:nvPr/>
        </p:nvSpPr>
        <p:spPr>
          <a:xfrm>
            <a:off x="4546750" y="3749900"/>
            <a:ext cx="4055400" cy="1038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